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1" r:id="rId3"/>
  </p:sldIdLst>
  <p:sldSz cx="6858000" cy="9144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6C45"/>
    <a:srgbClr val="FFA347"/>
    <a:srgbClr val="FFC081"/>
    <a:srgbClr val="FFA74F"/>
    <a:srgbClr val="FF9429"/>
    <a:srgbClr val="FDB7B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386" y="1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B75F3-530D-4E18-BBBF-F917858577F0}" type="datetimeFigureOut">
              <a:rPr lang="es-ES" smtClean="0"/>
              <a:pPr/>
              <a:t>11/05/2015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A9BAA-8C3E-42A9-B106-D3E471D0635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B75F3-530D-4E18-BBBF-F917858577F0}" type="datetimeFigureOut">
              <a:rPr lang="es-ES" smtClean="0"/>
              <a:pPr/>
              <a:t>11/05/2015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A9BAA-8C3E-42A9-B106-D3E471D0635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B75F3-530D-4E18-BBBF-F917858577F0}" type="datetimeFigureOut">
              <a:rPr lang="es-ES" smtClean="0"/>
              <a:pPr/>
              <a:t>11/05/2015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A9BAA-8C3E-42A9-B106-D3E471D0635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B75F3-530D-4E18-BBBF-F917858577F0}" type="datetimeFigureOut">
              <a:rPr lang="es-ES" smtClean="0"/>
              <a:pPr/>
              <a:t>11/05/2015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A9BAA-8C3E-42A9-B106-D3E471D0635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B75F3-530D-4E18-BBBF-F917858577F0}" type="datetimeFigureOut">
              <a:rPr lang="es-ES" smtClean="0"/>
              <a:pPr/>
              <a:t>11/05/2015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A9BAA-8C3E-42A9-B106-D3E471D0635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B75F3-530D-4E18-BBBF-F917858577F0}" type="datetimeFigureOut">
              <a:rPr lang="es-ES" smtClean="0"/>
              <a:pPr/>
              <a:t>11/05/2015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A9BAA-8C3E-42A9-B106-D3E471D0635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B75F3-530D-4E18-BBBF-F917858577F0}" type="datetimeFigureOut">
              <a:rPr lang="es-ES" smtClean="0"/>
              <a:pPr/>
              <a:t>11/05/2015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A9BAA-8C3E-42A9-B106-D3E471D0635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B75F3-530D-4E18-BBBF-F917858577F0}" type="datetimeFigureOut">
              <a:rPr lang="es-ES" smtClean="0"/>
              <a:pPr/>
              <a:t>11/05/2015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A9BAA-8C3E-42A9-B106-D3E471D0635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B75F3-530D-4E18-BBBF-F917858577F0}" type="datetimeFigureOut">
              <a:rPr lang="es-ES" smtClean="0"/>
              <a:pPr/>
              <a:t>11/05/2015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A9BAA-8C3E-42A9-B106-D3E471D0635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B75F3-530D-4E18-BBBF-F917858577F0}" type="datetimeFigureOut">
              <a:rPr lang="es-ES" smtClean="0"/>
              <a:pPr/>
              <a:t>11/05/2015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A9BAA-8C3E-42A9-B106-D3E471D0635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B75F3-530D-4E18-BBBF-F917858577F0}" type="datetimeFigureOut">
              <a:rPr lang="es-ES" smtClean="0"/>
              <a:pPr/>
              <a:t>11/05/2015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A9BAA-8C3E-42A9-B106-D3E471D0635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B75F3-530D-4E18-BBBF-F917858577F0}" type="datetimeFigureOut">
              <a:rPr lang="es-ES" smtClean="0"/>
              <a:pPr/>
              <a:t>11/05/2015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A9BAA-8C3E-42A9-B106-D3E471D0635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hyperlink" Target="http://www.polymat.eu/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mailto:mariaje.barandiaran@ehu.es" TargetMode="External"/><Relationship Id="rId13" Type="http://schemas.openxmlformats.org/officeDocument/2006/relationships/hyperlink" Target="mailto:r.zangi@ikerbasque.org" TargetMode="External"/><Relationship Id="rId3" Type="http://schemas.openxmlformats.org/officeDocument/2006/relationships/hyperlink" Target="http://www.polymat.eu/" TargetMode="External"/><Relationship Id="rId7" Type="http://schemas.openxmlformats.org/officeDocument/2006/relationships/hyperlink" Target="mailto:juanluis.delgado@polymat.eu" TargetMode="External"/><Relationship Id="rId12" Type="http://schemas.openxmlformats.org/officeDocument/2006/relationships/hyperlink" Target="mailto:jm.asua@ehu.es" TargetMode="Externa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amateo@polymat.eu" TargetMode="External"/><Relationship Id="rId11" Type="http://schemas.openxmlformats.org/officeDocument/2006/relationships/hyperlink" Target="mailto:thomas.schafer@ehu.es" TargetMode="External"/><Relationship Id="rId5" Type="http://schemas.openxmlformats.org/officeDocument/2006/relationships/image" Target="../media/image4.png"/><Relationship Id="rId15" Type="http://schemas.openxmlformats.org/officeDocument/2006/relationships/hyperlink" Target="mailto:josei.eguiazabal@ehu.es" TargetMode="External"/><Relationship Id="rId10" Type="http://schemas.openxmlformats.org/officeDocument/2006/relationships/hyperlink" Target="mailto:fernando.ruiperez@polymat.eu" TargetMode="External"/><Relationship Id="rId4" Type="http://schemas.openxmlformats.org/officeDocument/2006/relationships/image" Target="../media/image3.jpeg"/><Relationship Id="rId9" Type="http://schemas.openxmlformats.org/officeDocument/2006/relationships/hyperlink" Target="mailto:alejandrojesus.muller@ehu.es" TargetMode="External"/><Relationship Id="rId14" Type="http://schemas.openxmlformats.org/officeDocument/2006/relationships/hyperlink" Target="mailto:david.mecerreyes@ehu.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0000">
              <a:srgbClr val="FFC081"/>
            </a:gs>
            <a:gs pos="100000">
              <a:schemeClr val="bg2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18 Imagen" descr="1204Polymat_033.jp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3387486" y="2123728"/>
            <a:ext cx="3470514" cy="207129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3 Imagen" descr="polymatlogo3c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0688" y="179512"/>
            <a:ext cx="2560320" cy="394335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409118" y="683568"/>
            <a:ext cx="612776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MASTER GRANTS</a:t>
            </a:r>
          </a:p>
          <a:p>
            <a:pPr algn="ctr"/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&amp; </a:t>
            </a:r>
          </a:p>
          <a:p>
            <a:pPr algn="ctr"/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PRAKTIGES SUMMER INTERNSHIPS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33056" y="7445350"/>
            <a:ext cx="2830005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 smtClean="0">
                <a:hlinkClick r:id="rId4"/>
              </a:rPr>
              <a:t>www.polymat.eu</a:t>
            </a:r>
            <a:endParaRPr lang="es-ES" sz="1400" dirty="0" smtClean="0"/>
          </a:p>
          <a:p>
            <a:pPr algn="ctr"/>
            <a:r>
              <a:rPr lang="it-IT" sz="1400" dirty="0" smtClean="0"/>
              <a:t>Centro Joxe Mari Korta</a:t>
            </a:r>
          </a:p>
          <a:p>
            <a:pPr algn="ctr"/>
            <a:r>
              <a:rPr lang="it-IT" sz="1400" dirty="0" smtClean="0"/>
              <a:t> Avda. Tolosa, 72</a:t>
            </a:r>
            <a:br>
              <a:rPr lang="it-IT" sz="1400" dirty="0" smtClean="0"/>
            </a:br>
            <a:r>
              <a:rPr lang="it-IT" sz="1400" dirty="0" smtClean="0"/>
              <a:t>20018, Donostia-San Sebastian </a:t>
            </a:r>
          </a:p>
          <a:p>
            <a:endParaRPr lang="es-ES" dirty="0"/>
          </a:p>
        </p:txBody>
      </p:sp>
      <p:sp>
        <p:nvSpPr>
          <p:cNvPr id="10" name="9 CuadroTexto"/>
          <p:cNvSpPr txBox="1"/>
          <p:nvPr/>
        </p:nvSpPr>
        <p:spPr>
          <a:xfrm>
            <a:off x="1052736" y="4427984"/>
            <a:ext cx="5112568" cy="2339102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es-ES" sz="1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Research</a:t>
            </a:r>
            <a:r>
              <a:rPr lang="es-E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1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areas</a:t>
            </a:r>
            <a:r>
              <a:rPr lang="es-E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endParaRPr lang="es-E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sz="1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Advanced</a:t>
            </a:r>
            <a:r>
              <a:rPr lang="es-E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1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Polymer</a:t>
            </a:r>
            <a:r>
              <a:rPr lang="es-E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1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Synthesis</a:t>
            </a:r>
            <a:endParaRPr lang="es-E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E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sz="1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Waterborne</a:t>
            </a:r>
            <a:r>
              <a:rPr lang="es-E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1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Dispersed</a:t>
            </a:r>
            <a:r>
              <a:rPr lang="es-E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1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Polymers</a:t>
            </a:r>
            <a:endParaRPr lang="es-E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E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sz="1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Polymer</a:t>
            </a:r>
            <a:r>
              <a:rPr lang="es-E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1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Blends</a:t>
            </a:r>
            <a:r>
              <a:rPr lang="es-E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</a:t>
            </a:r>
            <a:r>
              <a:rPr lang="es-ES" sz="1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Nanocomposites</a:t>
            </a:r>
            <a:endParaRPr lang="es-E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E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sz="1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Advanced</a:t>
            </a:r>
            <a:r>
              <a:rPr lang="es-E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1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Multiphase</a:t>
            </a:r>
            <a:r>
              <a:rPr lang="es-E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1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Polymers</a:t>
            </a:r>
            <a:endParaRPr lang="es-E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E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sz="1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Tuneable</a:t>
            </a:r>
            <a:r>
              <a:rPr lang="es-E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</a:t>
            </a:r>
            <a:r>
              <a:rPr lang="es-ES" sz="1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Stimuli</a:t>
            </a:r>
            <a:r>
              <a:rPr lang="es-E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Response </a:t>
            </a:r>
            <a:r>
              <a:rPr lang="es-ES" sz="1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Membranes</a:t>
            </a:r>
            <a:endParaRPr lang="es-E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E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E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sz="1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Polymers</a:t>
            </a:r>
            <a:r>
              <a:rPr lang="es-E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1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</a:t>
            </a:r>
            <a:r>
              <a:rPr lang="es-E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1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Biomedical</a:t>
            </a:r>
            <a:r>
              <a:rPr lang="es-E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1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Applications</a:t>
            </a:r>
            <a:endParaRPr lang="es-E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E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sz="1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Organic</a:t>
            </a:r>
            <a:r>
              <a:rPr lang="es-E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1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Electronics</a:t>
            </a:r>
            <a:endParaRPr lang="es-E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E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sz="1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Hybrid</a:t>
            </a:r>
            <a:r>
              <a:rPr lang="es-E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1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Materials</a:t>
            </a:r>
            <a:r>
              <a:rPr lang="es-E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1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</a:t>
            </a:r>
            <a:r>
              <a:rPr lang="es-E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1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Photovoltaics</a:t>
            </a:r>
            <a:endParaRPr lang="es-E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E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sz="1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Energy</a:t>
            </a:r>
            <a:r>
              <a:rPr lang="es-E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Storage</a:t>
            </a:r>
          </a:p>
          <a:p>
            <a:endParaRPr lang="es-E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sz="1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Theory</a:t>
            </a:r>
            <a:r>
              <a:rPr lang="es-E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</a:t>
            </a:r>
            <a:r>
              <a:rPr lang="es-ES" sz="1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Simulations</a:t>
            </a:r>
            <a:endParaRPr lang="es-E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E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1" name="10 Imagen" descr="image_gallery.jpg"/>
          <p:cNvPicPr>
            <a:picLocks noChangeAspect="1"/>
          </p:cNvPicPr>
          <p:nvPr/>
        </p:nvPicPr>
        <p:blipFill>
          <a:blip r:embed="rId5" cstate="print"/>
          <a:srcRect b="10714"/>
          <a:stretch>
            <a:fillRect/>
          </a:stretch>
        </p:blipFill>
        <p:spPr>
          <a:xfrm>
            <a:off x="2564904" y="7452320"/>
            <a:ext cx="1512168" cy="1073152"/>
          </a:xfrm>
          <a:prstGeom prst="rect">
            <a:avLst/>
          </a:prstGeom>
        </p:spPr>
      </p:pic>
      <p:sp>
        <p:nvSpPr>
          <p:cNvPr id="14" name="13 Rectángulo"/>
          <p:cNvSpPr/>
          <p:nvPr/>
        </p:nvSpPr>
        <p:spPr>
          <a:xfrm>
            <a:off x="-171400" y="7596336"/>
            <a:ext cx="278092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000"/>
              </a:lnSpc>
            </a:pPr>
            <a:r>
              <a:rPr lang="es-ES" sz="1400" dirty="0" err="1" smtClean="0"/>
              <a:t>Applicants</a:t>
            </a:r>
            <a:r>
              <a:rPr lang="es-ES" sz="1400" dirty="0" smtClean="0"/>
              <a:t> </a:t>
            </a:r>
            <a:r>
              <a:rPr lang="es-ES" sz="1400" dirty="0" err="1" smtClean="0"/>
              <a:t>must</a:t>
            </a:r>
            <a:r>
              <a:rPr lang="es-ES" sz="1400" dirty="0" smtClean="0"/>
              <a:t> </a:t>
            </a:r>
            <a:r>
              <a:rPr lang="es-ES" sz="1400" dirty="0" err="1" smtClean="0"/>
              <a:t>send</a:t>
            </a:r>
            <a:r>
              <a:rPr lang="es-ES" sz="1400" dirty="0" smtClean="0"/>
              <a:t> </a:t>
            </a:r>
            <a:r>
              <a:rPr lang="es-ES" sz="1400" dirty="0" err="1" smtClean="0"/>
              <a:t>their</a:t>
            </a:r>
            <a:r>
              <a:rPr lang="es-ES" sz="1400" dirty="0" smtClean="0"/>
              <a:t> </a:t>
            </a:r>
            <a:r>
              <a:rPr lang="es-ES" sz="1400" dirty="0" err="1" smtClean="0"/>
              <a:t>academic</a:t>
            </a:r>
            <a:r>
              <a:rPr lang="es-ES" sz="1400" dirty="0" smtClean="0"/>
              <a:t> record and CV </a:t>
            </a:r>
            <a:r>
              <a:rPr lang="es-ES" sz="1400" dirty="0" err="1" smtClean="0"/>
              <a:t>to</a:t>
            </a:r>
            <a:r>
              <a:rPr lang="es-ES" sz="1400" dirty="0" smtClean="0"/>
              <a:t> idoia.azaldegui@polymat.eus</a:t>
            </a:r>
            <a:endParaRPr lang="es-ES" sz="1400" dirty="0"/>
          </a:p>
        </p:txBody>
      </p:sp>
      <p:sp>
        <p:nvSpPr>
          <p:cNvPr id="15" name="14 Rectángulo redondeado"/>
          <p:cNvSpPr/>
          <p:nvPr/>
        </p:nvSpPr>
        <p:spPr>
          <a:xfrm>
            <a:off x="0" y="7596336"/>
            <a:ext cx="2420888" cy="936104"/>
          </a:xfrm>
          <a:prstGeom prst="roundRect">
            <a:avLst/>
          </a:prstGeom>
          <a:noFill/>
          <a:ln w="38100">
            <a:solidFill>
              <a:srgbClr val="F96C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100013" y="2699792"/>
            <a:ext cx="3328987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200"/>
              </a:lnSpc>
            </a:pPr>
            <a:r>
              <a:rPr lang="es-ES" sz="1600" dirty="0" smtClean="0"/>
              <a:t>3rd and 4th </a:t>
            </a:r>
            <a:r>
              <a:rPr lang="es-ES" sz="1600" dirty="0" err="1" smtClean="0"/>
              <a:t>year</a:t>
            </a:r>
            <a:r>
              <a:rPr lang="es-ES" sz="1600" dirty="0" smtClean="0"/>
              <a:t> </a:t>
            </a:r>
            <a:r>
              <a:rPr lang="es-ES" sz="1600" dirty="0" err="1" smtClean="0"/>
              <a:t>students</a:t>
            </a:r>
            <a:endParaRPr lang="es-ES" sz="1600" dirty="0" smtClean="0"/>
          </a:p>
          <a:p>
            <a:pPr algn="ctr">
              <a:lnSpc>
                <a:spcPts val="2200"/>
              </a:lnSpc>
            </a:pPr>
            <a:r>
              <a:rPr lang="es-ES" sz="1600" dirty="0" err="1" smtClean="0"/>
              <a:t>Chemistry</a:t>
            </a:r>
            <a:r>
              <a:rPr lang="es-ES" sz="1600" dirty="0" smtClean="0"/>
              <a:t>, </a:t>
            </a:r>
            <a:r>
              <a:rPr lang="es-ES" sz="1600" dirty="0" err="1" smtClean="0"/>
              <a:t>Chemical</a:t>
            </a:r>
            <a:r>
              <a:rPr lang="es-ES" sz="1600" dirty="0" smtClean="0"/>
              <a:t> </a:t>
            </a:r>
            <a:r>
              <a:rPr lang="es-ES" sz="1600" dirty="0" err="1" smtClean="0"/>
              <a:t>Engineering</a:t>
            </a:r>
            <a:r>
              <a:rPr lang="es-ES" sz="1600" dirty="0" smtClean="0"/>
              <a:t> and </a:t>
            </a:r>
            <a:r>
              <a:rPr lang="es-ES" sz="1600" dirty="0" err="1" smtClean="0"/>
              <a:t>Materials</a:t>
            </a:r>
            <a:r>
              <a:rPr lang="es-ES" sz="1600" dirty="0" smtClean="0"/>
              <a:t> </a:t>
            </a:r>
            <a:r>
              <a:rPr lang="es-ES" sz="1600" dirty="0" err="1" smtClean="0"/>
              <a:t>Science</a:t>
            </a:r>
            <a:endParaRPr lang="es-ES" sz="1600" dirty="0" smtClean="0"/>
          </a:p>
        </p:txBody>
      </p:sp>
      <p:sp>
        <p:nvSpPr>
          <p:cNvPr id="17" name="16 Rectángulo redondeado"/>
          <p:cNvSpPr/>
          <p:nvPr/>
        </p:nvSpPr>
        <p:spPr>
          <a:xfrm>
            <a:off x="100013" y="2699792"/>
            <a:ext cx="3240360" cy="1008112"/>
          </a:xfrm>
          <a:prstGeom prst="roundRect">
            <a:avLst/>
          </a:prstGeom>
          <a:noFill/>
          <a:ln w="38100">
            <a:solidFill>
              <a:srgbClr val="F96C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8" name="19 Imagen" descr="logoEHU_2008_trasp.GIF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29200" y="2"/>
            <a:ext cx="1484783" cy="794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polymatlogo3c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0688" y="179512"/>
            <a:ext cx="2560320" cy="394335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2044184" y="683568"/>
            <a:ext cx="28576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Research</a:t>
            </a:r>
            <a:r>
              <a:rPr lang="es-ES" sz="32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Topics</a:t>
            </a:r>
            <a:endParaRPr lang="es-E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933056" y="7445350"/>
            <a:ext cx="2830005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 smtClean="0">
                <a:hlinkClick r:id="rId3"/>
              </a:rPr>
              <a:t>www.polymat.eu</a:t>
            </a:r>
            <a:endParaRPr lang="es-ES" sz="1400" dirty="0" smtClean="0"/>
          </a:p>
          <a:p>
            <a:pPr algn="ctr"/>
            <a:r>
              <a:rPr lang="it-IT" sz="1400" dirty="0" smtClean="0"/>
              <a:t>Centro Joxe Mari Korta</a:t>
            </a:r>
          </a:p>
          <a:p>
            <a:pPr algn="ctr"/>
            <a:r>
              <a:rPr lang="it-IT" sz="1400" dirty="0" smtClean="0"/>
              <a:t> Avda. Tolosa, 72</a:t>
            </a:r>
            <a:br>
              <a:rPr lang="it-IT" sz="1400" dirty="0" smtClean="0"/>
            </a:br>
            <a:r>
              <a:rPr lang="it-IT" sz="1400" dirty="0" smtClean="0"/>
              <a:t>20018, Donostia-San Sebastian </a:t>
            </a:r>
          </a:p>
          <a:p>
            <a:endParaRPr lang="es-ES" dirty="0"/>
          </a:p>
        </p:txBody>
      </p:sp>
      <p:pic>
        <p:nvPicPr>
          <p:cNvPr id="11" name="10 Imagen" descr="image_gallery.jpg"/>
          <p:cNvPicPr>
            <a:picLocks noChangeAspect="1"/>
          </p:cNvPicPr>
          <p:nvPr/>
        </p:nvPicPr>
        <p:blipFill>
          <a:blip r:embed="rId4" cstate="print"/>
          <a:srcRect b="10714"/>
          <a:stretch>
            <a:fillRect/>
          </a:stretch>
        </p:blipFill>
        <p:spPr>
          <a:xfrm>
            <a:off x="2564904" y="7452320"/>
            <a:ext cx="1512168" cy="1073152"/>
          </a:xfrm>
          <a:prstGeom prst="rect">
            <a:avLst/>
          </a:prstGeom>
        </p:spPr>
      </p:pic>
      <p:sp>
        <p:nvSpPr>
          <p:cNvPr id="14" name="13 Rectángulo"/>
          <p:cNvSpPr/>
          <p:nvPr/>
        </p:nvSpPr>
        <p:spPr>
          <a:xfrm>
            <a:off x="-171400" y="7596336"/>
            <a:ext cx="278092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000"/>
              </a:lnSpc>
            </a:pPr>
            <a:r>
              <a:rPr lang="es-ES" sz="1400" dirty="0" err="1" smtClean="0"/>
              <a:t>Applicants</a:t>
            </a:r>
            <a:r>
              <a:rPr lang="es-ES" sz="1400" dirty="0" smtClean="0"/>
              <a:t> </a:t>
            </a:r>
            <a:r>
              <a:rPr lang="es-ES" sz="1400" dirty="0" err="1" smtClean="0"/>
              <a:t>must</a:t>
            </a:r>
            <a:r>
              <a:rPr lang="es-ES" sz="1400" dirty="0" smtClean="0"/>
              <a:t> </a:t>
            </a:r>
            <a:r>
              <a:rPr lang="es-ES" sz="1400" dirty="0" err="1" smtClean="0"/>
              <a:t>send</a:t>
            </a:r>
            <a:r>
              <a:rPr lang="es-ES" sz="1400" dirty="0" smtClean="0"/>
              <a:t> </a:t>
            </a:r>
            <a:r>
              <a:rPr lang="es-ES" sz="1400" dirty="0" err="1" smtClean="0"/>
              <a:t>their</a:t>
            </a:r>
            <a:r>
              <a:rPr lang="es-ES" sz="1400" dirty="0" smtClean="0"/>
              <a:t> </a:t>
            </a:r>
            <a:r>
              <a:rPr lang="es-ES" sz="1400" dirty="0" err="1" smtClean="0"/>
              <a:t>academic</a:t>
            </a:r>
            <a:r>
              <a:rPr lang="es-ES" sz="1400" dirty="0" smtClean="0"/>
              <a:t> record and CV </a:t>
            </a:r>
            <a:r>
              <a:rPr lang="es-ES" sz="1400" dirty="0" err="1" smtClean="0"/>
              <a:t>to</a:t>
            </a:r>
            <a:r>
              <a:rPr lang="es-ES" sz="1400" dirty="0" smtClean="0"/>
              <a:t> idoia.azaldegui@polymat.eus</a:t>
            </a:r>
            <a:endParaRPr lang="es-ES" sz="1400" dirty="0"/>
          </a:p>
        </p:txBody>
      </p:sp>
      <p:sp>
        <p:nvSpPr>
          <p:cNvPr id="15" name="14 Rectángulo redondeado"/>
          <p:cNvSpPr/>
          <p:nvPr/>
        </p:nvSpPr>
        <p:spPr>
          <a:xfrm>
            <a:off x="0" y="7596336"/>
            <a:ext cx="2420888" cy="936104"/>
          </a:xfrm>
          <a:prstGeom prst="roundRect">
            <a:avLst/>
          </a:prstGeom>
          <a:noFill/>
          <a:ln w="38100">
            <a:solidFill>
              <a:srgbClr val="F96C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8" name="19 Imagen" descr="logoEHU_2008_trasp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29200" y="2"/>
            <a:ext cx="1484783" cy="794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32656" y="1187624"/>
            <a:ext cx="6408712" cy="5678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Praktiges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Charge transport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 synthetic semiconductors (Prof. Aurelio Mateo-Alonso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6"/>
              </a:rPr>
              <a:t>amateo@polymat.eu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Improving the stability of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Perovskite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solar cells through the use of bulky organic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substituents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(Dr. Juan L. Delgado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7"/>
              </a:rPr>
              <a:t>juanluis.delgado@polymat.eu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u-E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Bio-based</a:t>
            </a:r>
            <a:r>
              <a:rPr kumimoji="0" lang="eu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u-E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polymer</a:t>
            </a:r>
            <a:r>
              <a:rPr kumimoji="0" lang="eu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u-E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latexes</a:t>
            </a:r>
            <a:r>
              <a:rPr kumimoji="0" lang="eu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u-E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for</a:t>
            </a:r>
            <a:r>
              <a:rPr kumimoji="0" lang="eu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u-E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coating</a:t>
            </a:r>
            <a:r>
              <a:rPr kumimoji="0" lang="eu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and </a:t>
            </a:r>
            <a:r>
              <a:rPr kumimoji="0" lang="eu-E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adhesive</a:t>
            </a:r>
            <a:r>
              <a:rPr kumimoji="0" lang="eu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u-E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applications</a:t>
            </a:r>
            <a:r>
              <a:rPr kumimoji="0" lang="eu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(Prof.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Mar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J.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Barandiaran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8"/>
              </a:rPr>
              <a:t>mariaje.barandiaran@ehu.es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Determination of flame </a:t>
            </a:r>
            <a:r>
              <a:rPr kumimoji="0" lang="en-US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retardancy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properties of on </a:t>
            </a:r>
            <a:r>
              <a:rPr kumimoji="0" lang="en-US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nanocomposite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polymer blends by cone </a:t>
            </a:r>
            <a:r>
              <a:rPr kumimoji="0" lang="en-US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calorimetry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(Prof. Alejandro J. Muller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9"/>
              </a:rPr>
              <a:t>alejandrojesus.muller@ehu.es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Theoretical design of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nitroxide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agents in controlled radical polymerization (Dr. Fernando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Ruip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rez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10"/>
              </a:rPr>
              <a:t>fernando.ruiperez@polymat.eu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Elucidating membrane fouling phenomena (Prof. Thomas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Sch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ä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fer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11"/>
              </a:rPr>
              <a:t>thomas.schafer@ehu.es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Temperature responsive adhesives (Prof. Jos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M.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Asua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12"/>
              </a:rPr>
              <a:t>jm.asua@ehu.es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Master Thesis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DNA in ionic liquids: computer-aided design of biosensors (Prof. Ronen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Zangi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13"/>
              </a:rPr>
              <a:t>r.zangi@ikerbasque.org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and Prof. Thomas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Sch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ä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fer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11"/>
              </a:rPr>
              <a:t>thomas.schafer@ehu.es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Structure, morphology and crystallization of copolymers and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terpolymers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with more than one crystalline phase ( Prof. Alejandro J. Muller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9"/>
              </a:rPr>
              <a:t>alejandrojesus.muller@ehu.es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Synthesis of polymer electrolytes for batteries based in polycarbonates using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organocatalysis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(Prof. David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Mecerreyes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14"/>
              </a:rPr>
              <a:t>david.mecerreyes@ehu.es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Synthesis of conjugated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bidimensional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polymers (Prof. Aurelio Mateo-Alonso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6"/>
              </a:rPr>
              <a:t>amateo@polymat.eu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Perovskite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solar cells: novel polymeric hole carriers for a better solar to electricity conversion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eficiency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(Dr. Juan L. Delgado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7"/>
              </a:rPr>
              <a:t>juanluis.delgado@polymat.eu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Reactive processing of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polylactic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acid based polymer blends (Prof. Jos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I.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Eguiazabal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15"/>
              </a:rPr>
              <a:t>josei.eguiazabal@ehu.es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)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</TotalTime>
  <Words>101</Words>
  <Application>Microsoft Office PowerPoint</Application>
  <PresentationFormat>Presentación en pantalla (4:3)</PresentationFormat>
  <Paragraphs>63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Diapositiva 1</vt:lpstr>
      <vt:lpstr>Diapositiva 2</vt:lpstr>
    </vt:vector>
  </TitlesOfParts>
  <Company>UPV-EHU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PDI</dc:creator>
  <cp:lastModifiedBy>Iazaldegui</cp:lastModifiedBy>
  <cp:revision>16</cp:revision>
  <dcterms:created xsi:type="dcterms:W3CDTF">2015-04-24T06:57:06Z</dcterms:created>
  <dcterms:modified xsi:type="dcterms:W3CDTF">2015-05-11T15:37:56Z</dcterms:modified>
</cp:coreProperties>
</file>